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64" r:id="rId3"/>
    <p:sldId id="257" r:id="rId4"/>
    <p:sldId id="258" r:id="rId5"/>
    <p:sldId id="259" r:id="rId6"/>
    <p:sldId id="266" r:id="rId7"/>
    <p:sldId id="265" r:id="rId8"/>
    <p:sldId id="260" r:id="rId9"/>
    <p:sldId id="262" r:id="rId10"/>
    <p:sldId id="261" r:id="rId11"/>
    <p:sldId id="267"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4" d="100"/>
          <a:sy n="74" d="100"/>
        </p:scale>
        <p:origin x="-558" y="-24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C6DBD-126C-4788-B3F6-D8197AC9D369}" type="datetimeFigureOut">
              <a:rPr lang="en-US" smtClean="0"/>
              <a:t>7/9/2018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13C78B-625C-4730-93B7-7B4D647DC4E4}" type="slidenum">
              <a:rPr lang="en-US" smtClean="0"/>
              <a:t>‹#›</a:t>
            </a:fld>
            <a:endParaRPr lang="en-US"/>
          </a:p>
        </p:txBody>
      </p:sp>
    </p:spTree>
    <p:extLst>
      <p:ext uri="{BB962C8B-B14F-4D97-AF65-F5344CB8AC3E}">
        <p14:creationId xmlns:p14="http://schemas.microsoft.com/office/powerpoint/2010/main" val="1122439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 </a:t>
            </a:r>
            <a:r>
              <a:rPr lang="en-US" dirty="0" smtClean="0"/>
              <a:t>Everyone, Toda</a:t>
            </a:r>
            <a:r>
              <a:rPr lang="en-US" baseline="0" dirty="0" smtClean="0"/>
              <a:t>y my presentation is on a very sensitive </a:t>
            </a:r>
            <a:r>
              <a:rPr lang="en-US" baseline="0" dirty="0" smtClean="0"/>
              <a:t>topic of the climate change in this world. I want to emphasize </a:t>
            </a:r>
            <a:r>
              <a:rPr lang="en-US" baseline="0" dirty="0" smtClean="0"/>
              <a:t>on the </a:t>
            </a:r>
            <a:r>
              <a:rPr lang="en-US" baseline="0" dirty="0" smtClean="0"/>
              <a:t>difference between the word that everyone expects the future to be and the world that we are actually working towards. </a:t>
            </a:r>
            <a:endParaRPr lang="en-US" dirty="0"/>
          </a:p>
        </p:txBody>
      </p:sp>
      <p:sp>
        <p:nvSpPr>
          <p:cNvPr id="4" name="Slide Number Placeholder 3"/>
          <p:cNvSpPr>
            <a:spLocks noGrp="1"/>
          </p:cNvSpPr>
          <p:nvPr>
            <p:ph type="sldNum" sz="quarter" idx="10"/>
          </p:nvPr>
        </p:nvSpPr>
        <p:spPr/>
        <p:txBody>
          <a:bodyPr/>
          <a:lstStyle/>
          <a:p>
            <a:fld id="{D913C78B-625C-4730-93B7-7B4D647DC4E4}" type="slidenum">
              <a:rPr lang="en-US" smtClean="0"/>
              <a:t>1</a:t>
            </a:fld>
            <a:endParaRPr lang="en-US"/>
          </a:p>
        </p:txBody>
      </p:sp>
    </p:spTree>
    <p:extLst>
      <p:ext uri="{BB962C8B-B14F-4D97-AF65-F5344CB8AC3E}">
        <p14:creationId xmlns:p14="http://schemas.microsoft.com/office/powerpoint/2010/main" val="25683403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earth that we desire is a green and sustainable future earth.</a:t>
            </a:r>
            <a:r>
              <a:rPr lang="en-US" sz="1200" baseline="0" dirty="0" smtClean="0">
                <a:latin typeface="Times New Roman" panose="02020603050405020304" pitchFamily="18" charset="0"/>
                <a:cs typeface="Times New Roman" panose="02020603050405020304" pitchFamily="18" charset="0"/>
              </a:rPr>
              <a:t> Right?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But is that what we are building in reality?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earth that we are making through our human activities is an earth that cannot sustain life in the near future.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Carbon emission into the atmosphere causes the green house effect which increases the temperature of the earth leading to global warming.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We are essentially heading towards the extinction</a:t>
            </a:r>
            <a:r>
              <a:rPr lang="en-US" sz="1200" baseline="0" dirty="0" smtClean="0">
                <a:latin typeface="Times New Roman" panose="02020603050405020304" pitchFamily="18" charset="0"/>
                <a:cs typeface="Times New Roman" panose="02020603050405020304" pitchFamily="18" charset="0"/>
              </a:rPr>
              <a:t> of our earth. </a:t>
            </a:r>
            <a:endParaRPr lang="en-US" sz="1200" dirty="0" smtClean="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D913C78B-625C-4730-93B7-7B4D647DC4E4}" type="slidenum">
              <a:rPr lang="en-US" smtClean="0"/>
              <a:t>2</a:t>
            </a:fld>
            <a:endParaRPr lang="en-US"/>
          </a:p>
        </p:txBody>
      </p:sp>
    </p:spTree>
    <p:extLst>
      <p:ext uri="{BB962C8B-B14F-4D97-AF65-F5344CB8AC3E}">
        <p14:creationId xmlns:p14="http://schemas.microsoft.com/office/powerpoint/2010/main" val="30479396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would</a:t>
            </a:r>
            <a:r>
              <a:rPr lang="en-US" baseline="0" dirty="0" smtClean="0"/>
              <a:t> like</a:t>
            </a:r>
            <a:r>
              <a:rPr lang="en-US" dirty="0" smtClean="0"/>
              <a:t> to present to you what I would term the future that everyone would indeed desire for the earth</a:t>
            </a:r>
            <a:r>
              <a:rPr lang="en-US" baseline="0" dirty="0" smtClean="0"/>
              <a:t>. (https://www.youtube.com/watch?v=ABrjdyavqkI</a:t>
            </a:r>
            <a:endParaRPr lang="en-US" dirty="0"/>
          </a:p>
        </p:txBody>
      </p:sp>
      <p:sp>
        <p:nvSpPr>
          <p:cNvPr id="4" name="Slide Number Placeholder 3"/>
          <p:cNvSpPr>
            <a:spLocks noGrp="1"/>
          </p:cNvSpPr>
          <p:nvPr>
            <p:ph type="sldNum" sz="quarter" idx="10"/>
          </p:nvPr>
        </p:nvSpPr>
        <p:spPr/>
        <p:txBody>
          <a:bodyPr/>
          <a:lstStyle/>
          <a:p>
            <a:fld id="{D913C78B-625C-4730-93B7-7B4D647DC4E4}" type="slidenum">
              <a:rPr lang="en-US" smtClean="0"/>
              <a:t>3</a:t>
            </a:fld>
            <a:endParaRPr lang="en-US"/>
          </a:p>
        </p:txBody>
      </p:sp>
    </p:spTree>
    <p:extLst>
      <p:ext uri="{BB962C8B-B14F-4D97-AF65-F5344CB8AC3E}">
        <p14:creationId xmlns:p14="http://schemas.microsoft.com/office/powerpoint/2010/main" val="1696225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150000"/>
              </a:lnSpc>
              <a:buNone/>
            </a:pPr>
            <a:r>
              <a:rPr lang="en-US" dirty="0" smtClean="0">
                <a:latin typeface="Times New Roman" panose="02020603050405020304" pitchFamily="18" charset="0"/>
                <a:cs typeface="Times New Roman" panose="02020603050405020304" pitchFamily="18" charset="0"/>
              </a:rPr>
              <a:t>Imagine a world pure of pollutants and full of vibrant nature. A world green with vegetation and economically sustainable. A world where technology and nature exist in harmony. A world described as eco-elegant, with environmental –friendly way of life and economically efficient utility of resources. </a:t>
            </a:r>
          </a:p>
          <a:p>
            <a:pPr marL="0" indent="0">
              <a:lnSpc>
                <a:spcPct val="150000"/>
              </a:lnSpc>
              <a:buNone/>
            </a:pPr>
            <a:r>
              <a:rPr lang="en-US" dirty="0" smtClean="0">
                <a:latin typeface="Times New Roman" panose="02020603050405020304" pitchFamily="18" charset="0"/>
                <a:cs typeface="Times New Roman" panose="02020603050405020304" pitchFamily="18" charset="0"/>
              </a:rPr>
              <a:t>Imagine walking down a path elegant and lined with an assortment of nourished flowers and well kept plants. Would than not be a world you desire for you and your future generations? Would you not want such a future? </a:t>
            </a:r>
          </a:p>
          <a:p>
            <a:r>
              <a:rPr lang="en-US" dirty="0" smtClean="0"/>
              <a:t>Would you</a:t>
            </a:r>
            <a:r>
              <a:rPr lang="en-US" baseline="0" dirty="0" smtClean="0"/>
              <a:t> all agree with me that you would want to live or rather your grand children to live in this earth in the near future. </a:t>
            </a:r>
            <a:endParaRPr lang="en-US" dirty="0"/>
          </a:p>
        </p:txBody>
      </p:sp>
      <p:sp>
        <p:nvSpPr>
          <p:cNvPr id="4" name="Slide Number Placeholder 3"/>
          <p:cNvSpPr>
            <a:spLocks noGrp="1"/>
          </p:cNvSpPr>
          <p:nvPr>
            <p:ph type="sldNum" sz="quarter" idx="10"/>
          </p:nvPr>
        </p:nvSpPr>
        <p:spPr/>
        <p:txBody>
          <a:bodyPr/>
          <a:lstStyle/>
          <a:p>
            <a:fld id="{D913C78B-625C-4730-93B7-7B4D647DC4E4}" type="slidenum">
              <a:rPr lang="en-US" smtClean="0"/>
              <a:t>4</a:t>
            </a:fld>
            <a:endParaRPr lang="en-US"/>
          </a:p>
        </p:txBody>
      </p:sp>
    </p:spTree>
    <p:extLst>
      <p:ext uri="{BB962C8B-B14F-4D97-AF65-F5344CB8AC3E}">
        <p14:creationId xmlns:p14="http://schemas.microsoft.com/office/powerpoint/2010/main" val="1402207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you see we were killing </a:t>
            </a:r>
            <a:r>
              <a:rPr lang="en-US" baseline="0" dirty="0" smtClean="0"/>
              <a:t> future. The content of heat has been drastically increasing on earth since 1960. </a:t>
            </a:r>
            <a:r>
              <a:rPr lang="en-US" sz="1200" b="0" i="0" kern="1200" dirty="0" smtClean="0">
                <a:solidFill>
                  <a:schemeClr val="tx1"/>
                </a:solidFill>
                <a:effectLst/>
                <a:latin typeface="+mn-lt"/>
                <a:ea typeface="+mn-ea"/>
                <a:cs typeface="+mn-cs"/>
              </a:rPr>
              <a:t>There is nothing new about climate change. For hundreds of millions of years the Earth’s temperature has been influenced by continental shifts, which have triggered volcanic eruptions among other things. Sometimes these shifts released large volumes of CO2 which heated up the Earth. They also caused young rocks to rise to the surface, which chemically bound CO2. As a result, CO2 was dispelled from the atmosphere in the longer term.</a:t>
            </a:r>
            <a:endParaRPr lang="en-US" baseline="0" dirty="0" smtClean="0"/>
          </a:p>
        </p:txBody>
      </p:sp>
      <p:sp>
        <p:nvSpPr>
          <p:cNvPr id="4" name="Slide Number Placeholder 3"/>
          <p:cNvSpPr>
            <a:spLocks noGrp="1"/>
          </p:cNvSpPr>
          <p:nvPr>
            <p:ph type="sldNum" sz="quarter" idx="10"/>
          </p:nvPr>
        </p:nvSpPr>
        <p:spPr/>
        <p:txBody>
          <a:bodyPr/>
          <a:lstStyle/>
          <a:p>
            <a:fld id="{D913C78B-625C-4730-93B7-7B4D647DC4E4}" type="slidenum">
              <a:rPr lang="en-US" smtClean="0"/>
              <a:t>5</a:t>
            </a:fld>
            <a:endParaRPr lang="en-US"/>
          </a:p>
        </p:txBody>
      </p:sp>
    </p:spTree>
    <p:extLst>
      <p:ext uri="{BB962C8B-B14F-4D97-AF65-F5344CB8AC3E}">
        <p14:creationId xmlns:p14="http://schemas.microsoft.com/office/powerpoint/2010/main" val="2023471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smtClean="0">
                <a:latin typeface="Times New Roman" panose="02020603050405020304" pitchFamily="18" charset="0"/>
                <a:cs typeface="Times New Roman" panose="02020603050405020304" pitchFamily="18" charset="0"/>
              </a:rPr>
              <a:t>Humans have been influencing the climate since the start of the Industrial Revolution. Since then, the average world temperature has risen by approximately 0.8 degrees Celsius. In North-West Europe (including the Netherlands) the average temperature has risen by 1.5 degrees. The sea level has risen by around twenty </a:t>
            </a:r>
            <a:r>
              <a:rPr lang="en-US" b="0" dirty="0" err="1" smtClean="0">
                <a:latin typeface="Times New Roman" panose="02020603050405020304" pitchFamily="18" charset="0"/>
                <a:cs typeface="Times New Roman" panose="02020603050405020304" pitchFamily="18" charset="0"/>
              </a:rPr>
              <a:t>centimetres</a:t>
            </a:r>
            <a:r>
              <a:rPr lang="en-US" b="0" dirty="0" smtClean="0">
                <a:latin typeface="Times New Roman" panose="02020603050405020304" pitchFamily="18" charset="0"/>
                <a:cs typeface="Times New Roman" panose="02020603050405020304" pitchFamily="18" charset="0"/>
              </a:rPr>
              <a:t> and most of the glaciers have shrunk dramatically. Up to 1950 the influence of nature was more important than human influence. After that, the pattern in the average world temperature can only be explained by factoring in the human influence.</a:t>
            </a:r>
            <a:endParaRPr lang="en-US" b="0" dirty="0"/>
          </a:p>
        </p:txBody>
      </p:sp>
      <p:sp>
        <p:nvSpPr>
          <p:cNvPr id="4" name="Slide Number Placeholder 3"/>
          <p:cNvSpPr>
            <a:spLocks noGrp="1"/>
          </p:cNvSpPr>
          <p:nvPr>
            <p:ph type="sldNum" sz="quarter" idx="10"/>
          </p:nvPr>
        </p:nvSpPr>
        <p:spPr/>
        <p:txBody>
          <a:bodyPr/>
          <a:lstStyle/>
          <a:p>
            <a:fld id="{D913C78B-625C-4730-93B7-7B4D647DC4E4}" type="slidenum">
              <a:rPr lang="en-US" smtClean="0"/>
              <a:t>6</a:t>
            </a:fld>
            <a:endParaRPr lang="en-US"/>
          </a:p>
        </p:txBody>
      </p:sp>
    </p:spTree>
    <p:extLst>
      <p:ext uri="{BB962C8B-B14F-4D97-AF65-F5344CB8AC3E}">
        <p14:creationId xmlns:p14="http://schemas.microsoft.com/office/powerpoint/2010/main" val="2085492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The</a:t>
            </a:r>
            <a:r>
              <a:rPr lang="en-US" baseline="0" dirty="0" smtClean="0"/>
              <a:t> content of the pollution on the earth atmosphere is on extreme. It is all on our heads. </a:t>
            </a:r>
            <a:r>
              <a:rPr lang="en-US" dirty="0" smtClean="0"/>
              <a:t>Even so, a slight decline in temperature did appear from the mid-1940s to the mid-1970s. It was linked to a dramatic increase in cooling aerosols from the post-war </a:t>
            </a:r>
            <a:r>
              <a:rPr lang="en-US" dirty="0" err="1" smtClean="0"/>
              <a:t>industrialisation</a:t>
            </a:r>
            <a:r>
              <a:rPr lang="en-US" dirty="0" smtClean="0"/>
              <a:t> in the western world. It was also caused by a mild decline in solar activity and some major volcanic eruptions in the second half of this period.</a:t>
            </a:r>
            <a:br>
              <a:rPr lang="en-US" dirty="0" smtClean="0"/>
            </a:br>
            <a:r>
              <a:rPr lang="en-US" dirty="0" smtClean="0"/>
              <a:t>According to the latest IPCC (Intergovernmental Panel on Climate Change) report, it is more than likely (more than 90 per cent probability) that most of the global warming in recent decades is attributable to the observed increase in greenhouse gases.</a:t>
            </a:r>
          </a:p>
          <a:p>
            <a:endParaRPr lang="en-US" dirty="0"/>
          </a:p>
        </p:txBody>
      </p:sp>
      <p:sp>
        <p:nvSpPr>
          <p:cNvPr id="4" name="Slide Number Placeholder 3"/>
          <p:cNvSpPr>
            <a:spLocks noGrp="1"/>
          </p:cNvSpPr>
          <p:nvPr>
            <p:ph type="sldNum" sz="quarter" idx="10"/>
          </p:nvPr>
        </p:nvSpPr>
        <p:spPr/>
        <p:txBody>
          <a:bodyPr/>
          <a:lstStyle/>
          <a:p>
            <a:fld id="{D913C78B-625C-4730-93B7-7B4D647DC4E4}" type="slidenum">
              <a:rPr lang="en-US" smtClean="0"/>
              <a:t>7</a:t>
            </a:fld>
            <a:endParaRPr lang="en-US"/>
          </a:p>
        </p:txBody>
      </p:sp>
    </p:spTree>
    <p:extLst>
      <p:ext uri="{BB962C8B-B14F-4D97-AF65-F5344CB8AC3E}">
        <p14:creationId xmlns:p14="http://schemas.microsoft.com/office/powerpoint/2010/main" val="1480039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Sooner</a:t>
            </a:r>
            <a:r>
              <a:rPr lang="en-US" baseline="0" dirty="0" smtClean="0"/>
              <a:t> than late, at the rate of pollution that we currently have on earth, we will have cities of garbage for sky capers. Other than distorting the earth it poisons the atmosphere even more. </a:t>
            </a:r>
            <a:r>
              <a:rPr lang="en-US" sz="1200" b="0" i="0" kern="1200" dirty="0" smtClean="0">
                <a:solidFill>
                  <a:schemeClr val="tx1"/>
                </a:solidFill>
                <a:effectLst/>
                <a:latin typeface="+mn-lt"/>
                <a:ea typeface="+mn-ea"/>
                <a:cs typeface="+mn-cs"/>
              </a:rPr>
              <a:t>The disposal and treatment of waste can produce emissions of several greenhouse gases (GHGs), which contribute to global climate change. The most significant GHG gas produced from waste is methane. It is released during the breakdown of organic matter in landfills. Other forms of waste disposal also produce GHGs but these are mainly in the form of carbon dioxide (a less powerful GHG). Even the recycling of waste produces some emissions (although these are offset by the reduction in fossil fuels that would be required to obtain new raw materials)</a:t>
            </a:r>
            <a:endParaRPr lang="en-US" dirty="0"/>
          </a:p>
        </p:txBody>
      </p:sp>
      <p:sp>
        <p:nvSpPr>
          <p:cNvPr id="4" name="Slide Number Placeholder 3"/>
          <p:cNvSpPr>
            <a:spLocks noGrp="1"/>
          </p:cNvSpPr>
          <p:nvPr>
            <p:ph type="sldNum" sz="quarter" idx="10"/>
          </p:nvPr>
        </p:nvSpPr>
        <p:spPr/>
        <p:txBody>
          <a:bodyPr/>
          <a:lstStyle/>
          <a:p>
            <a:fld id="{D913C78B-625C-4730-93B7-7B4D647DC4E4}" type="slidenum">
              <a:rPr lang="en-US" smtClean="0"/>
              <a:t>8</a:t>
            </a:fld>
            <a:endParaRPr lang="en-US"/>
          </a:p>
        </p:txBody>
      </p:sp>
    </p:spTree>
    <p:extLst>
      <p:ext uri="{BB962C8B-B14F-4D97-AF65-F5344CB8AC3E}">
        <p14:creationId xmlns:p14="http://schemas.microsoft.com/office/powerpoint/2010/main" val="7120271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Even as we speak, the challenge</a:t>
            </a:r>
            <a:r>
              <a:rPr lang="en-US" baseline="0" dirty="0" smtClean="0"/>
              <a:t> of draught resulting from global warming and increased temperature levels affect more than half the population on earth. </a:t>
            </a:r>
            <a:endParaRPr lang="en-US" dirty="0"/>
          </a:p>
        </p:txBody>
      </p:sp>
      <p:sp>
        <p:nvSpPr>
          <p:cNvPr id="4" name="Slide Number Placeholder 3"/>
          <p:cNvSpPr>
            <a:spLocks noGrp="1"/>
          </p:cNvSpPr>
          <p:nvPr>
            <p:ph type="sldNum" sz="quarter" idx="10"/>
          </p:nvPr>
        </p:nvSpPr>
        <p:spPr/>
        <p:txBody>
          <a:bodyPr/>
          <a:lstStyle/>
          <a:p>
            <a:fld id="{D913C78B-625C-4730-93B7-7B4D647DC4E4}" type="slidenum">
              <a:rPr lang="en-US" smtClean="0"/>
              <a:t>9</a:t>
            </a:fld>
            <a:endParaRPr lang="en-US"/>
          </a:p>
        </p:txBody>
      </p:sp>
    </p:spTree>
    <p:extLst>
      <p:ext uri="{BB962C8B-B14F-4D97-AF65-F5344CB8AC3E}">
        <p14:creationId xmlns:p14="http://schemas.microsoft.com/office/powerpoint/2010/main" val="77068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a:t>
            </a:r>
            <a:r>
              <a:rPr lang="en-US" baseline="0" dirty="0" smtClean="0"/>
              <a:t> we do not change and adapt to greener living o</a:t>
            </a:r>
            <a:r>
              <a:rPr lang="en-US" dirty="0" smtClean="0"/>
              <a:t>ur beautiful blue earth wil</a:t>
            </a:r>
            <a:r>
              <a:rPr lang="en-US" baseline="0" dirty="0" smtClean="0"/>
              <a:t>l no</a:t>
            </a:r>
            <a:r>
              <a:rPr lang="en-US" dirty="0" smtClean="0"/>
              <a:t>t</a:t>
            </a:r>
            <a:r>
              <a:rPr lang="en-US" baseline="0" dirty="0" smtClean="0"/>
              <a:t> be the same any more. </a:t>
            </a:r>
            <a:endParaRPr lang="en-US" dirty="0"/>
          </a:p>
        </p:txBody>
      </p:sp>
      <p:sp>
        <p:nvSpPr>
          <p:cNvPr id="4" name="Slide Number Placeholder 3"/>
          <p:cNvSpPr>
            <a:spLocks noGrp="1"/>
          </p:cNvSpPr>
          <p:nvPr>
            <p:ph type="sldNum" sz="quarter" idx="10"/>
          </p:nvPr>
        </p:nvSpPr>
        <p:spPr/>
        <p:txBody>
          <a:bodyPr/>
          <a:lstStyle/>
          <a:p>
            <a:fld id="{D913C78B-625C-4730-93B7-7B4D647DC4E4}" type="slidenum">
              <a:rPr lang="en-US" smtClean="0"/>
              <a:t>10</a:t>
            </a:fld>
            <a:endParaRPr lang="en-US"/>
          </a:p>
        </p:txBody>
      </p:sp>
    </p:spTree>
    <p:extLst>
      <p:ext uri="{BB962C8B-B14F-4D97-AF65-F5344CB8AC3E}">
        <p14:creationId xmlns:p14="http://schemas.microsoft.com/office/powerpoint/2010/main" val="13929681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77EC65B-65CB-4C1F-BFA2-01B82C21C61A}"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37859539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EC65B-65CB-4C1F-BFA2-01B82C21C61A}"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12590255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77EC65B-65CB-4C1F-BFA2-01B82C21C61A}"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61401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77EC65B-65CB-4C1F-BFA2-01B82C21C61A}"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2242586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77EC65B-65CB-4C1F-BFA2-01B82C21C61A}" type="datetimeFigureOut">
              <a:rPr lang="en-US" smtClean="0"/>
              <a:t>7/9/2018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3232098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77EC65B-65CB-4C1F-BFA2-01B82C21C61A}" type="datetimeFigureOut">
              <a:rPr lang="en-US" smtClean="0"/>
              <a:t>7/9/2018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1330223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7EC65B-65CB-4C1F-BFA2-01B82C21C61A}" type="datetimeFigureOut">
              <a:rPr lang="en-US" smtClean="0"/>
              <a:t>7/9/2018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312176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EC65B-65CB-4C1F-BFA2-01B82C21C61A}"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18003844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77EC65B-65CB-4C1F-BFA2-01B82C21C61A}" type="datetimeFigureOut">
              <a:rPr lang="en-US" smtClean="0"/>
              <a:t>7/9/2018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19430755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EC65B-65CB-4C1F-BFA2-01B82C21C61A}"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5211389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77EC65B-65CB-4C1F-BFA2-01B82C21C61A}" type="datetimeFigureOut">
              <a:rPr lang="en-US" smtClean="0"/>
              <a:t>7/9/2018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ADB2414-9A70-4510-ACAB-C544C5683029}" type="slidenum">
              <a:rPr lang="en-US" smtClean="0"/>
              <a:t>‹#›</a:t>
            </a:fld>
            <a:endParaRPr lang="en-US"/>
          </a:p>
        </p:txBody>
      </p:sp>
    </p:spTree>
    <p:extLst>
      <p:ext uri="{BB962C8B-B14F-4D97-AF65-F5344CB8AC3E}">
        <p14:creationId xmlns:p14="http://schemas.microsoft.com/office/powerpoint/2010/main" val="571496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77EC65B-65CB-4C1F-BFA2-01B82C21C61A}" type="datetimeFigureOut">
              <a:rPr lang="en-US" smtClean="0"/>
              <a:t>7/9/2018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DB2414-9A70-4510-ACAB-C544C5683029}" type="slidenum">
              <a:rPr lang="en-US" smtClean="0"/>
              <a:t>‹#›</a:t>
            </a:fld>
            <a:endParaRPr lang="en-US"/>
          </a:p>
        </p:txBody>
      </p:sp>
    </p:spTree>
    <p:extLst>
      <p:ext uri="{BB962C8B-B14F-4D97-AF65-F5344CB8AC3E}">
        <p14:creationId xmlns:p14="http://schemas.microsoft.com/office/powerpoint/2010/main" val="20563788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268"/>
            <a:ext cx="12192000" cy="6813732"/>
          </a:xfrm>
          <a:prstGeom prst="rect">
            <a:avLst/>
          </a:prstGeom>
        </p:spPr>
      </p:pic>
      <p:sp>
        <p:nvSpPr>
          <p:cNvPr id="2" name="Title 1"/>
          <p:cNvSpPr>
            <a:spLocks noGrp="1"/>
          </p:cNvSpPr>
          <p:nvPr>
            <p:ph type="ctrTitle"/>
          </p:nvPr>
        </p:nvSpPr>
        <p:spPr>
          <a:xfrm>
            <a:off x="-972457" y="295048"/>
            <a:ext cx="9144000" cy="1228951"/>
          </a:xfrm>
        </p:spPr>
        <p:txBody>
          <a:bodyPr/>
          <a:lstStyle/>
          <a:p>
            <a:r>
              <a:rPr lang="en-US" b="1" dirty="0" smtClean="0">
                <a:latin typeface="Times New Roman" panose="02020603050405020304" pitchFamily="18" charset="0"/>
                <a:cs typeface="Times New Roman" panose="02020603050405020304" pitchFamily="18" charset="0"/>
              </a:rPr>
              <a:t>CLIMATE CHANGE </a:t>
            </a:r>
            <a:endParaRPr lang="en-US"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711200" y="1494969"/>
            <a:ext cx="9144000" cy="1655762"/>
          </a:xfrm>
        </p:spPr>
        <p:txBody>
          <a:bodyPr>
            <a:normAutofit/>
          </a:bodyPr>
          <a:lstStyle/>
          <a:p>
            <a:r>
              <a:rPr lang="en-US" sz="2800" b="1" dirty="0" smtClean="0">
                <a:latin typeface="Times New Roman" panose="02020603050405020304" pitchFamily="18" charset="0"/>
                <a:cs typeface="Times New Roman" panose="02020603050405020304" pitchFamily="18" charset="0"/>
              </a:rPr>
              <a:t>ARE WE MAKING THE WORLD WE WANT ?!!</a:t>
            </a:r>
            <a:endParaRPr lang="en-US" sz="28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11132064"/>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MASTER SLIDE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3200" dirty="0" smtClean="0">
                <a:latin typeface="Times New Roman" panose="02020603050405020304" pitchFamily="18" charset="0"/>
                <a:cs typeface="Times New Roman" panose="02020603050405020304" pitchFamily="18" charset="0"/>
              </a:rPr>
              <a:t>The earth that we desire is a green and sustainable future earth. </a:t>
            </a:r>
          </a:p>
          <a:p>
            <a:r>
              <a:rPr lang="en-US" sz="3200" dirty="0" smtClean="0">
                <a:latin typeface="Times New Roman" panose="02020603050405020304" pitchFamily="18" charset="0"/>
                <a:cs typeface="Times New Roman" panose="02020603050405020304" pitchFamily="18" charset="0"/>
              </a:rPr>
              <a:t>The earth that we are making through our human activities is an earth that cannot sustain life in the near future. </a:t>
            </a:r>
          </a:p>
          <a:p>
            <a:r>
              <a:rPr lang="en-US" sz="3200" dirty="0" smtClean="0">
                <a:latin typeface="Times New Roman" panose="02020603050405020304" pitchFamily="18" charset="0"/>
                <a:cs typeface="Times New Roman" panose="02020603050405020304" pitchFamily="18" charset="0"/>
              </a:rPr>
              <a:t>Carbon emission into the atmosphere causes the green house effect which increases the temperature of the earth leading to global warming.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456118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stretch>
            <a:fillRect/>
          </a:stretch>
        </p:blipFill>
        <p:spPr>
          <a:xfrm>
            <a:off x="0" y="0"/>
            <a:ext cx="12192000" cy="6856326"/>
          </a:xfrm>
          <a:prstGeom prst="rect">
            <a:avLst/>
          </a:prstGeom>
        </p:spPr>
      </p:pic>
      <p:sp>
        <p:nvSpPr>
          <p:cNvPr id="6" name="Title 5"/>
          <p:cNvSpPr>
            <a:spLocks noGrp="1"/>
          </p:cNvSpPr>
          <p:nvPr>
            <p:ph type="title"/>
          </p:nvPr>
        </p:nvSpPr>
        <p:spPr>
          <a:xfrm>
            <a:off x="-103496" y="-303616"/>
            <a:ext cx="10515600" cy="1325563"/>
          </a:xfrm>
        </p:spPr>
        <p:txBody>
          <a:bodyPr>
            <a:normAutofit/>
          </a:bodyPr>
          <a:lstStyle/>
          <a:p>
            <a:r>
              <a:rPr lang="en-US" dirty="0" smtClean="0">
                <a:latin typeface="Times New Roman" panose="02020603050405020304" pitchFamily="18" charset="0"/>
                <a:cs typeface="Times New Roman" panose="02020603050405020304" pitchFamily="18" charset="0"/>
              </a:rPr>
              <a:t>THE EARTH WE WANT </a:t>
            </a:r>
            <a:r>
              <a:rPr lang="en-US" sz="1600" dirty="0" smtClean="0">
                <a:latin typeface="Times New Roman" panose="02020603050405020304" pitchFamily="18" charset="0"/>
                <a:cs typeface="Times New Roman" panose="02020603050405020304" pitchFamily="18" charset="0"/>
              </a:rPr>
              <a:t>https://www.youtube.com/watch?v=ABrjdyavqkI</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73392817"/>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838199" y="365125"/>
            <a:ext cx="10889343" cy="1325563"/>
          </a:xfrm>
        </p:spPr>
        <p:txBody>
          <a:bodyPr>
            <a:normAutofit/>
          </a:bodyPr>
          <a:lstStyle/>
          <a:p>
            <a:r>
              <a:rPr lang="en-US" sz="4000" dirty="0" smtClean="0">
                <a:latin typeface="Times New Roman" panose="02020603050405020304" pitchFamily="18" charset="0"/>
                <a:cs typeface="Times New Roman" panose="02020603050405020304" pitchFamily="18" charset="0"/>
              </a:rPr>
              <a:t>WOULD YOU NOT WANT SUCH A FUTURE?!!</a:t>
            </a:r>
            <a:endParaRPr lang="en-US" sz="4000"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838200" y="1393371"/>
            <a:ext cx="10515600" cy="4783592"/>
          </a:xfrm>
        </p:spPr>
        <p:txBody>
          <a:bodyPr>
            <a:normAutofit fontScale="85000" lnSpcReduction="10000"/>
          </a:bodyPr>
          <a:lstStyle/>
          <a:p>
            <a:pPr marL="0" indent="0">
              <a:lnSpc>
                <a:spcPct val="150000"/>
              </a:lnSpc>
              <a:buNone/>
            </a:pPr>
            <a:r>
              <a:rPr lang="en-US" b="1" dirty="0" smtClean="0">
                <a:latin typeface="Times New Roman" panose="02020603050405020304" pitchFamily="18" charset="0"/>
                <a:cs typeface="Times New Roman" panose="02020603050405020304" pitchFamily="18" charset="0"/>
              </a:rPr>
              <a:t>Imagine a world pure of pollutants and full of vibrant nature. A world green with vegetation and economically sustainable. A world where technology and nature exist in harmony. A world described as eco-elegant, with environmental –friendly way of life and economically efficient utility of resources. </a:t>
            </a:r>
          </a:p>
          <a:p>
            <a:pPr marL="0" indent="0">
              <a:lnSpc>
                <a:spcPct val="150000"/>
              </a:lnSpc>
              <a:buNone/>
            </a:pPr>
            <a:r>
              <a:rPr lang="en-US" b="1" dirty="0" smtClean="0">
                <a:latin typeface="Times New Roman" panose="02020603050405020304" pitchFamily="18" charset="0"/>
                <a:cs typeface="Times New Roman" panose="02020603050405020304" pitchFamily="18" charset="0"/>
              </a:rPr>
              <a:t>Imagine walking down a path elegant and lined with an assortment of nourished flowers and well kept plants. Would than not be a world you desire for you and your future generations? Would you not want such a future? </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2254242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199" y="0"/>
            <a:ext cx="10515600" cy="868929"/>
          </a:xfrm>
        </p:spPr>
        <p:txBody>
          <a:bodyPr/>
          <a:lstStyle/>
          <a:p>
            <a:r>
              <a:rPr lang="en-US" dirty="0" smtClean="0"/>
              <a:t>WHAT WE ARE MAKING OF OUR FUTURE</a:t>
            </a:r>
            <a:endParaRPr lang="en-US" dirty="0"/>
          </a:p>
        </p:txBody>
      </p:sp>
      <p:pic>
        <p:nvPicPr>
          <p:cNvPr id="8" name="Content Placeholder 7"/>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74171" y="725714"/>
            <a:ext cx="11800115" cy="5950857"/>
          </a:xfrm>
        </p:spPr>
      </p:pic>
    </p:spTree>
    <p:extLst>
      <p:ext uri="{BB962C8B-B14F-4D97-AF65-F5344CB8AC3E}">
        <p14:creationId xmlns:p14="http://schemas.microsoft.com/office/powerpoint/2010/main" val="29623097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5829" y="740230"/>
            <a:ext cx="6328228" cy="6117770"/>
          </a:xfrm>
          <a:prstGeom prst="rect">
            <a:avLst/>
          </a:prstGeom>
        </p:spPr>
      </p:pic>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WHO IS RESPONSIBLE?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78858"/>
            <a:ext cx="10515600" cy="5312228"/>
          </a:xfrm>
        </p:spPr>
        <p:txBody>
          <a:bodyPr>
            <a:normAutofit fontScale="92500" lnSpcReduction="20000"/>
          </a:bodyPr>
          <a:lstStyle/>
          <a:p>
            <a:pPr marL="0" indent="0">
              <a:lnSpc>
                <a:spcPct val="150000"/>
              </a:lnSpc>
              <a:buNone/>
            </a:pPr>
            <a:r>
              <a:rPr lang="en-US" b="1" dirty="0">
                <a:latin typeface="Times New Roman" panose="02020603050405020304" pitchFamily="18" charset="0"/>
                <a:cs typeface="Times New Roman" panose="02020603050405020304" pitchFamily="18" charset="0"/>
              </a:rPr>
              <a:t>Humans have been influencing the climate since the start of the Industrial Revolution. Since then, the average world temperature has risen by approximately 0.8 degrees Celsius. In North-West Europe (including the Netherlands) the average temperature has risen by 1.5 degrees. The sea level has risen by around twenty </a:t>
            </a:r>
            <a:r>
              <a:rPr lang="en-US" b="1" dirty="0" err="1">
                <a:latin typeface="Times New Roman" panose="02020603050405020304" pitchFamily="18" charset="0"/>
                <a:cs typeface="Times New Roman" panose="02020603050405020304" pitchFamily="18" charset="0"/>
              </a:rPr>
              <a:t>centimetres</a:t>
            </a:r>
            <a:r>
              <a:rPr lang="en-US" b="1" dirty="0">
                <a:latin typeface="Times New Roman" panose="02020603050405020304" pitchFamily="18" charset="0"/>
                <a:cs typeface="Times New Roman" panose="02020603050405020304" pitchFamily="18" charset="0"/>
              </a:rPr>
              <a:t> and most of the glaciers have shrunk dramatically. </a:t>
            </a:r>
            <a:r>
              <a:rPr lang="en-US" b="1" dirty="0" smtClean="0">
                <a:latin typeface="Times New Roman" panose="02020603050405020304" pitchFamily="18" charset="0"/>
                <a:cs typeface="Times New Roman" panose="02020603050405020304" pitchFamily="18" charset="0"/>
              </a:rPr>
              <a:t>Up </a:t>
            </a:r>
            <a:r>
              <a:rPr lang="en-US" b="1" dirty="0">
                <a:latin typeface="Times New Roman" panose="02020603050405020304" pitchFamily="18" charset="0"/>
                <a:cs typeface="Times New Roman" panose="02020603050405020304" pitchFamily="18" charset="0"/>
              </a:rPr>
              <a:t>to 1950 the influence of nature was more important than human influence. After that, the pattern in the average world temperature can only be explained by factoring in the human influence.</a:t>
            </a:r>
            <a:br>
              <a:rPr lang="en-US" b="1" dirty="0">
                <a:latin typeface="Times New Roman" panose="02020603050405020304" pitchFamily="18" charset="0"/>
                <a:cs typeface="Times New Roman" panose="02020603050405020304" pitchFamily="18" charset="0"/>
              </a:rPr>
            </a:b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9239806"/>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ageCurlDouble"/>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Content Placeholder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14283081"/>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03599053"/>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68888659"/>
      </p:ext>
    </p:extLst>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81267239"/>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References</a:t>
            </a:r>
            <a:r>
              <a:rPr lang="en-US" dirty="0" smtClean="0"/>
              <a:t> </a:t>
            </a:r>
            <a:endParaRPr lang="en-US" dirty="0"/>
          </a:p>
        </p:txBody>
      </p:sp>
      <p:sp>
        <p:nvSpPr>
          <p:cNvPr id="3" name="Content Placeholder 2"/>
          <p:cNvSpPr>
            <a:spLocks noGrp="1"/>
          </p:cNvSpPr>
          <p:nvPr>
            <p:ph idx="1"/>
          </p:nvPr>
        </p:nvSpPr>
        <p:spPr/>
        <p:txBody>
          <a:bodyPr>
            <a:normAutofit/>
          </a:bodyPr>
          <a:lstStyle/>
          <a:p>
            <a:r>
              <a:rPr lang="en-US" sz="2400" dirty="0">
                <a:latin typeface="Times New Roman" panose="02020603050405020304" pitchFamily="18" charset="0"/>
                <a:cs typeface="Times New Roman" panose="02020603050405020304" pitchFamily="18" charset="0"/>
              </a:rPr>
              <a:t>Jones, P. D., Trenberth, K. E., </a:t>
            </a:r>
            <a:r>
              <a:rPr lang="en-US" sz="2400" dirty="0" err="1">
                <a:latin typeface="Times New Roman" panose="02020603050405020304" pitchFamily="18" charset="0"/>
                <a:cs typeface="Times New Roman" panose="02020603050405020304" pitchFamily="18" charset="0"/>
              </a:rPr>
              <a:t>Ambenje</a:t>
            </a:r>
            <a:r>
              <a:rPr lang="en-US" sz="2400" dirty="0">
                <a:latin typeface="Times New Roman" panose="02020603050405020304" pitchFamily="18" charset="0"/>
                <a:cs typeface="Times New Roman" panose="02020603050405020304" pitchFamily="18" charset="0"/>
              </a:rPr>
              <a:t>, P., </a:t>
            </a:r>
            <a:r>
              <a:rPr lang="en-US" sz="2400" dirty="0" err="1">
                <a:latin typeface="Times New Roman" panose="02020603050405020304" pitchFamily="18" charset="0"/>
                <a:cs typeface="Times New Roman" panose="02020603050405020304" pitchFamily="18" charset="0"/>
              </a:rPr>
              <a:t>Bojariu</a:t>
            </a:r>
            <a:r>
              <a:rPr lang="en-US" sz="2400" dirty="0">
                <a:latin typeface="Times New Roman" panose="02020603050405020304" pitchFamily="18" charset="0"/>
                <a:cs typeface="Times New Roman" panose="02020603050405020304" pitchFamily="18" charset="0"/>
              </a:rPr>
              <a:t>, R., Easterling, D., Klein, T., ... &amp; </a:t>
            </a:r>
            <a:r>
              <a:rPr lang="en-US" sz="2400" dirty="0" err="1">
                <a:latin typeface="Times New Roman" panose="02020603050405020304" pitchFamily="18" charset="0"/>
                <a:cs typeface="Times New Roman" panose="02020603050405020304" pitchFamily="18" charset="0"/>
              </a:rPr>
              <a:t>Soden</a:t>
            </a:r>
            <a:r>
              <a:rPr lang="en-US" sz="2400" dirty="0">
                <a:latin typeface="Times New Roman" panose="02020603050405020304" pitchFamily="18" charset="0"/>
                <a:cs typeface="Times New Roman" panose="02020603050405020304" pitchFamily="18" charset="0"/>
              </a:rPr>
              <a:t>, B. (2007). Observations: surface and atmospheric climate change. Climate change, 235-336</a:t>
            </a:r>
            <a:r>
              <a:rPr lang="en-US" sz="2400" dirty="0" smtClean="0">
                <a:latin typeface="Times New Roman" panose="02020603050405020304" pitchFamily="18" charset="0"/>
                <a:cs typeface="Times New Roman" panose="02020603050405020304" pitchFamily="18" charset="0"/>
              </a:rPr>
              <a:t>.</a:t>
            </a:r>
          </a:p>
          <a:p>
            <a:r>
              <a:rPr lang="fr-FR" sz="2400" dirty="0">
                <a:latin typeface="Times New Roman" panose="02020603050405020304" pitchFamily="18" charset="0"/>
                <a:cs typeface="Times New Roman" panose="02020603050405020304" pitchFamily="18" charset="0"/>
              </a:rPr>
              <a:t>Change, I. P. O. C. (2014). IPCC. </a:t>
            </a:r>
            <a:r>
              <a:rPr lang="fr-FR" sz="2400" dirty="0" err="1">
                <a:latin typeface="Times New Roman" panose="02020603050405020304" pitchFamily="18" charset="0"/>
                <a:cs typeface="Times New Roman" panose="02020603050405020304" pitchFamily="18" charset="0"/>
              </a:rPr>
              <a:t>Climate</a:t>
            </a:r>
            <a:r>
              <a:rPr lang="fr-FR" sz="2400" dirty="0">
                <a:latin typeface="Times New Roman" panose="02020603050405020304" pitchFamily="18" charset="0"/>
                <a:cs typeface="Times New Roman" panose="02020603050405020304" pitchFamily="18" charset="0"/>
              </a:rPr>
              <a:t> change</a:t>
            </a:r>
            <a:r>
              <a:rPr lang="fr-FR"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Intergovernmental Panel on Climate Change. (2015). Climate change 2014: Mitigation of climate change (Vol. 3). Cambridge University Press</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Change, I. P. O. C. (2007). Climate change 2007: The physical science basis. Agenda, 6(07), 333</a:t>
            </a:r>
            <a:r>
              <a:rPr lang="en-US" sz="2400" dirty="0" smtClean="0">
                <a:latin typeface="Times New Roman" panose="02020603050405020304" pitchFamily="18" charset="0"/>
                <a:cs typeface="Times New Roman" panose="02020603050405020304" pitchFamily="18" charset="0"/>
              </a:rPr>
              <a:t>.</a:t>
            </a:r>
          </a:p>
          <a:p>
            <a:r>
              <a:rPr lang="en-US" sz="2400" dirty="0">
                <a:latin typeface="Times New Roman" panose="02020603050405020304" pitchFamily="18" charset="0"/>
                <a:cs typeface="Times New Roman" panose="02020603050405020304" pitchFamily="18" charset="0"/>
              </a:rPr>
              <a:t>Change, C. (2016). What Climate Change.</a:t>
            </a:r>
          </a:p>
        </p:txBody>
      </p:sp>
    </p:spTree>
    <p:extLst>
      <p:ext uri="{BB962C8B-B14F-4D97-AF65-F5344CB8AC3E}">
        <p14:creationId xmlns:p14="http://schemas.microsoft.com/office/powerpoint/2010/main" val="914880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219</TotalTime>
  <Words>1097</Words>
  <Application>Microsoft Office PowerPoint</Application>
  <PresentationFormat>Custom</PresentationFormat>
  <Paragraphs>45</Paragraphs>
  <Slides>11</Slides>
  <Notes>10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CLIMATE CHANGE </vt:lpstr>
      <vt:lpstr>MASTER SLIDE </vt:lpstr>
      <vt:lpstr>THE EARTH WE WANT https://www.youtube.com/watch?v=ABrjdyavqkI</vt:lpstr>
      <vt:lpstr>WOULD YOU NOT WANT SUCH A FUTURE?!!</vt:lpstr>
      <vt:lpstr>WHAT WE ARE MAKING OF OUR FUTURE</vt:lpstr>
      <vt:lpstr>WHO IS RESPONSIBLE?</vt:lpstr>
      <vt:lpstr>PowerPoint Presentation</vt:lpstr>
      <vt:lpstr>PowerPoint Presentation</vt:lpstr>
      <vt:lpstr>PowerPoint Presentation</vt:lpstr>
      <vt:lpstr>PowerPoint Presentation</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vini</cp:lastModifiedBy>
  <cp:revision>25</cp:revision>
  <dcterms:created xsi:type="dcterms:W3CDTF">2018-07-09T09:46:34Z</dcterms:created>
  <dcterms:modified xsi:type="dcterms:W3CDTF">2018-07-09T20:07:57Z</dcterms:modified>
</cp:coreProperties>
</file>